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2760" autoAdjust="0"/>
    <p:restoredTop sz="94399" autoAdjust="0"/>
  </p:normalViewPr>
  <p:slideViewPr>
    <p:cSldViewPr>
      <p:cViewPr>
        <p:scale>
          <a:sx n="75" d="100"/>
          <a:sy n="75" d="100"/>
        </p:scale>
        <p:origin x="-1866" y="-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0437A6-A940-428B-BAA1-ED06EF2E3D37}" type="doc">
      <dgm:prSet loTypeId="urn:diagrams.loki3.com/BracketList+Icon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6E379930-79D2-4BEE-AC10-E77A45BEB9CF}">
      <dgm:prSet phldrT="[Text]"/>
      <dgm:spPr/>
      <dgm:t>
        <a:bodyPr/>
        <a:lstStyle/>
        <a:p>
          <a:r>
            <a:rPr lang="bg-BG" dirty="0" smtClean="0"/>
            <a:t>Спедитори</a:t>
          </a:r>
          <a:endParaRPr lang="en-GB" dirty="0"/>
        </a:p>
      </dgm:t>
    </dgm:pt>
    <dgm:pt modelId="{1C0D41FA-37AA-4904-93F3-09FD940043A5}" type="parTrans" cxnId="{152CAC64-C843-4336-BD71-B94FEB0BE9E6}">
      <dgm:prSet/>
      <dgm:spPr/>
      <dgm:t>
        <a:bodyPr/>
        <a:lstStyle/>
        <a:p>
          <a:endParaRPr lang="en-GB"/>
        </a:p>
      </dgm:t>
    </dgm:pt>
    <dgm:pt modelId="{7383F73D-9B92-47B8-BBCF-6F902EFE7FC8}" type="sibTrans" cxnId="{152CAC64-C843-4336-BD71-B94FEB0BE9E6}">
      <dgm:prSet/>
      <dgm:spPr/>
      <dgm:t>
        <a:bodyPr/>
        <a:lstStyle/>
        <a:p>
          <a:endParaRPr lang="en-GB"/>
        </a:p>
      </dgm:t>
    </dgm:pt>
    <dgm:pt modelId="{8853AAA5-1300-48E1-9F08-2B1929B2408D}">
      <dgm:prSet phldrT="[Text]"/>
      <dgm:spPr/>
      <dgm:t>
        <a:bodyPr/>
        <a:lstStyle/>
        <a:p>
          <a:r>
            <a:rPr lang="bg-BG" dirty="0" smtClean="0"/>
            <a:t>Интуитивен и лесен </a:t>
          </a:r>
          <a:r>
            <a:rPr lang="en-US" dirty="0" smtClean="0"/>
            <a:t>UI</a:t>
          </a:r>
          <a:r>
            <a:rPr lang="bg-BG" dirty="0" smtClean="0"/>
            <a:t> и </a:t>
          </a:r>
          <a:r>
            <a:rPr lang="en-US" dirty="0" smtClean="0"/>
            <a:t>UX</a:t>
          </a:r>
          <a:endParaRPr lang="en-GB" dirty="0"/>
        </a:p>
      </dgm:t>
    </dgm:pt>
    <dgm:pt modelId="{3B5D3318-FFEC-4243-A58A-7C1B7FAAAC37}" type="parTrans" cxnId="{CCCF7042-B5E3-4B3C-ABBD-78A5EB391835}">
      <dgm:prSet/>
      <dgm:spPr/>
      <dgm:t>
        <a:bodyPr/>
        <a:lstStyle/>
        <a:p>
          <a:endParaRPr lang="en-GB"/>
        </a:p>
      </dgm:t>
    </dgm:pt>
    <dgm:pt modelId="{01BE6538-5284-434A-8C67-5231735A6634}" type="sibTrans" cxnId="{CCCF7042-B5E3-4B3C-ABBD-78A5EB391835}">
      <dgm:prSet/>
      <dgm:spPr/>
      <dgm:t>
        <a:bodyPr/>
        <a:lstStyle/>
        <a:p>
          <a:endParaRPr lang="en-GB"/>
        </a:p>
      </dgm:t>
    </dgm:pt>
    <dgm:pt modelId="{B2AE4D16-BC17-4A05-9FBC-CD70BD7EFA8C}">
      <dgm:prSet phldrT="[Text]"/>
      <dgm:spPr/>
      <dgm:t>
        <a:bodyPr/>
        <a:lstStyle/>
        <a:p>
          <a:r>
            <a:rPr lang="bg-BG" dirty="0" smtClean="0"/>
            <a:t>Превозвачи</a:t>
          </a:r>
          <a:endParaRPr lang="en-GB" dirty="0"/>
        </a:p>
      </dgm:t>
    </dgm:pt>
    <dgm:pt modelId="{E9511096-FA6E-4075-A142-289C5C5CD20E}" type="parTrans" cxnId="{D8E4A93D-3F44-49B2-958B-996FDC96DD64}">
      <dgm:prSet/>
      <dgm:spPr/>
      <dgm:t>
        <a:bodyPr/>
        <a:lstStyle/>
        <a:p>
          <a:endParaRPr lang="en-GB"/>
        </a:p>
      </dgm:t>
    </dgm:pt>
    <dgm:pt modelId="{A29307B6-789F-4A45-8F50-BCC104605339}" type="sibTrans" cxnId="{D8E4A93D-3F44-49B2-958B-996FDC96DD64}">
      <dgm:prSet/>
      <dgm:spPr/>
      <dgm:t>
        <a:bodyPr/>
        <a:lstStyle/>
        <a:p>
          <a:endParaRPr lang="en-GB"/>
        </a:p>
      </dgm:t>
    </dgm:pt>
    <dgm:pt modelId="{8DFB50AF-E5D1-436A-AB2E-BA9029BB9F98}">
      <dgm:prSet phldrT="[Text]"/>
      <dgm:spPr/>
      <dgm:t>
        <a:bodyPr/>
        <a:lstStyle/>
        <a:p>
          <a:r>
            <a:rPr lang="bg-BG" dirty="0" smtClean="0"/>
            <a:t>Безплатно мобилно приложение</a:t>
          </a:r>
          <a:endParaRPr lang="en-GB" dirty="0"/>
        </a:p>
      </dgm:t>
    </dgm:pt>
    <dgm:pt modelId="{033FA24D-BBF2-4A53-A388-BACAF391434C}" type="parTrans" cxnId="{A058A0EB-045D-4E75-A28F-4F9A6043BBE5}">
      <dgm:prSet/>
      <dgm:spPr/>
      <dgm:t>
        <a:bodyPr/>
        <a:lstStyle/>
        <a:p>
          <a:endParaRPr lang="en-GB"/>
        </a:p>
      </dgm:t>
    </dgm:pt>
    <dgm:pt modelId="{700F69A2-34EB-4898-ACD4-F1D7D557533A}" type="sibTrans" cxnId="{A058A0EB-045D-4E75-A28F-4F9A6043BBE5}">
      <dgm:prSet/>
      <dgm:spPr/>
      <dgm:t>
        <a:bodyPr/>
        <a:lstStyle/>
        <a:p>
          <a:endParaRPr lang="en-GB"/>
        </a:p>
      </dgm:t>
    </dgm:pt>
    <dgm:pt modelId="{DC443500-87D0-4711-B66E-8BA49792AD13}">
      <dgm:prSet phldrT="[Text]"/>
      <dgm:spPr/>
      <dgm:t>
        <a:bodyPr/>
        <a:lstStyle/>
        <a:p>
          <a:r>
            <a:rPr lang="bg-BG" dirty="0" smtClean="0"/>
            <a:t>Лесно намиране на превозвач/сделка</a:t>
          </a:r>
          <a:endParaRPr lang="en-GB" dirty="0"/>
        </a:p>
      </dgm:t>
    </dgm:pt>
    <dgm:pt modelId="{4803EC42-13D5-44F2-8D8F-57B9D997DABC}" type="parTrans" cxnId="{012083E7-0FC1-48AA-A05E-F490EF1452F1}">
      <dgm:prSet/>
      <dgm:spPr/>
      <dgm:t>
        <a:bodyPr/>
        <a:lstStyle/>
        <a:p>
          <a:endParaRPr lang="en-GB"/>
        </a:p>
      </dgm:t>
    </dgm:pt>
    <dgm:pt modelId="{EF00A2FF-D697-4AC9-84A0-C13A38993487}" type="sibTrans" cxnId="{012083E7-0FC1-48AA-A05E-F490EF1452F1}">
      <dgm:prSet/>
      <dgm:spPr/>
      <dgm:t>
        <a:bodyPr/>
        <a:lstStyle/>
        <a:p>
          <a:endParaRPr lang="en-GB"/>
        </a:p>
      </dgm:t>
    </dgm:pt>
    <dgm:pt modelId="{5E22F8FD-C070-448C-891F-C7B630E02727}">
      <dgm:prSet phldrT="[Text]"/>
      <dgm:spPr/>
      <dgm:t>
        <a:bodyPr/>
        <a:lstStyle/>
        <a:p>
          <a:r>
            <a:rPr lang="bg-BG" dirty="0" smtClean="0"/>
            <a:t>Възможност за сваляне на информацията</a:t>
          </a:r>
          <a:endParaRPr lang="en-GB" dirty="0"/>
        </a:p>
      </dgm:t>
    </dgm:pt>
    <dgm:pt modelId="{45810C0B-2359-48A8-B653-4D71FB03112C}" type="parTrans" cxnId="{F9E7D34B-4EE3-4CEC-A36F-41D542EDA480}">
      <dgm:prSet/>
      <dgm:spPr/>
      <dgm:t>
        <a:bodyPr/>
        <a:lstStyle/>
        <a:p>
          <a:endParaRPr lang="en-GB"/>
        </a:p>
      </dgm:t>
    </dgm:pt>
    <dgm:pt modelId="{C4602968-72D1-4115-9602-EB1D2E87C192}" type="sibTrans" cxnId="{F9E7D34B-4EE3-4CEC-A36F-41D542EDA480}">
      <dgm:prSet/>
      <dgm:spPr/>
      <dgm:t>
        <a:bodyPr/>
        <a:lstStyle/>
        <a:p>
          <a:endParaRPr lang="en-GB"/>
        </a:p>
      </dgm:t>
    </dgm:pt>
    <dgm:pt modelId="{ED01BEF9-F8DE-49BD-AC19-403CE5081254}">
      <dgm:prSet phldrT="[Text]"/>
      <dgm:spPr/>
      <dgm:t>
        <a:bodyPr/>
        <a:lstStyle/>
        <a:p>
          <a:r>
            <a:rPr lang="bg-BG" dirty="0" smtClean="0"/>
            <a:t>Директно обявяване на свободно място в камиона</a:t>
          </a:r>
          <a:endParaRPr lang="en-GB" dirty="0"/>
        </a:p>
      </dgm:t>
    </dgm:pt>
    <dgm:pt modelId="{8472969C-8638-42B4-AB43-1D44FBBD6B3F}" type="parTrans" cxnId="{CA59D73E-C802-40FB-8AC0-98233E2ABB3A}">
      <dgm:prSet/>
      <dgm:spPr/>
      <dgm:t>
        <a:bodyPr/>
        <a:lstStyle/>
        <a:p>
          <a:endParaRPr lang="en-GB"/>
        </a:p>
      </dgm:t>
    </dgm:pt>
    <dgm:pt modelId="{A923EA83-BC82-4490-A72F-A4D3B4BF1B46}" type="sibTrans" cxnId="{CA59D73E-C802-40FB-8AC0-98233E2ABB3A}">
      <dgm:prSet/>
      <dgm:spPr/>
      <dgm:t>
        <a:bodyPr/>
        <a:lstStyle/>
        <a:p>
          <a:endParaRPr lang="en-GB"/>
        </a:p>
      </dgm:t>
    </dgm:pt>
    <dgm:pt modelId="{89D62290-2748-4DD8-BB52-E4DA5EAF180A}" type="pres">
      <dgm:prSet presAssocID="{4C0437A6-A940-428B-BAA1-ED06EF2E3D37}" presName="Name0" presStyleCnt="0">
        <dgm:presLayoutVars>
          <dgm:dir/>
          <dgm:animLvl val="lvl"/>
          <dgm:resizeHandles val="exact"/>
        </dgm:presLayoutVars>
      </dgm:prSet>
      <dgm:spPr/>
    </dgm:pt>
    <dgm:pt modelId="{A3240A90-110F-4029-97BF-E07929D390B5}" type="pres">
      <dgm:prSet presAssocID="{6E379930-79D2-4BEE-AC10-E77A45BEB9CF}" presName="linNode" presStyleCnt="0"/>
      <dgm:spPr/>
    </dgm:pt>
    <dgm:pt modelId="{F20420D7-76E0-4B49-BFF4-062D3A9946F8}" type="pres">
      <dgm:prSet presAssocID="{6E379930-79D2-4BEE-AC10-E77A45BEB9CF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3858B06-E48B-45A5-9911-59E5468C8835}" type="pres">
      <dgm:prSet presAssocID="{6E379930-79D2-4BEE-AC10-E77A45BEB9CF}" presName="bracket" presStyleLbl="parChTrans1D1" presStyleIdx="0" presStyleCnt="2"/>
      <dgm:spPr/>
    </dgm:pt>
    <dgm:pt modelId="{EBCD99E0-1B88-4E99-A827-6627BDFBF6C0}" type="pres">
      <dgm:prSet presAssocID="{6E379930-79D2-4BEE-AC10-E77A45BEB9CF}" presName="spH" presStyleCnt="0"/>
      <dgm:spPr/>
    </dgm:pt>
    <dgm:pt modelId="{F9ABCBCC-B8A6-4E50-887A-0A99959CA2C7}" type="pres">
      <dgm:prSet presAssocID="{6E379930-79D2-4BEE-AC10-E77A45BEB9CF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502FD3B-B83A-4C01-8EAC-DFC2E9FD39DE}" type="pres">
      <dgm:prSet presAssocID="{7383F73D-9B92-47B8-BBCF-6F902EFE7FC8}" presName="spV" presStyleCnt="0"/>
      <dgm:spPr/>
    </dgm:pt>
    <dgm:pt modelId="{E5FF7D2A-479C-4672-AAB3-1519BA497756}" type="pres">
      <dgm:prSet presAssocID="{B2AE4D16-BC17-4A05-9FBC-CD70BD7EFA8C}" presName="linNode" presStyleCnt="0"/>
      <dgm:spPr/>
    </dgm:pt>
    <dgm:pt modelId="{28F46AA0-9633-4097-B099-42753EEE8DB0}" type="pres">
      <dgm:prSet presAssocID="{B2AE4D16-BC17-4A05-9FBC-CD70BD7EFA8C}" presName="parTx" presStyleLbl="revTx" presStyleIdx="1" presStyleCnt="2">
        <dgm:presLayoutVars>
          <dgm:chMax val="1"/>
          <dgm:bulletEnabled val="1"/>
        </dgm:presLayoutVars>
      </dgm:prSet>
      <dgm:spPr/>
    </dgm:pt>
    <dgm:pt modelId="{B29B5082-EFB4-4FB9-9072-27CA715398BA}" type="pres">
      <dgm:prSet presAssocID="{B2AE4D16-BC17-4A05-9FBC-CD70BD7EFA8C}" presName="bracket" presStyleLbl="parChTrans1D1" presStyleIdx="1" presStyleCnt="2"/>
      <dgm:spPr/>
    </dgm:pt>
    <dgm:pt modelId="{8152003E-FFAA-40EC-8FF8-17A5925717D9}" type="pres">
      <dgm:prSet presAssocID="{B2AE4D16-BC17-4A05-9FBC-CD70BD7EFA8C}" presName="spH" presStyleCnt="0"/>
      <dgm:spPr/>
    </dgm:pt>
    <dgm:pt modelId="{38850DEE-53FE-468B-A42C-8D0DA5118AEF}" type="pres">
      <dgm:prSet presAssocID="{B2AE4D16-BC17-4A05-9FBC-CD70BD7EFA8C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12083E7-0FC1-48AA-A05E-F490EF1452F1}" srcId="{6E379930-79D2-4BEE-AC10-E77A45BEB9CF}" destId="{DC443500-87D0-4711-B66E-8BA49792AD13}" srcOrd="1" destOrd="0" parTransId="{4803EC42-13D5-44F2-8D8F-57B9D997DABC}" sibTransId="{EF00A2FF-D697-4AC9-84A0-C13A38993487}"/>
    <dgm:cxn modelId="{F9E7D34B-4EE3-4CEC-A36F-41D542EDA480}" srcId="{6E379930-79D2-4BEE-AC10-E77A45BEB9CF}" destId="{5E22F8FD-C070-448C-891F-C7B630E02727}" srcOrd="2" destOrd="0" parTransId="{45810C0B-2359-48A8-B653-4D71FB03112C}" sibTransId="{C4602968-72D1-4115-9602-EB1D2E87C192}"/>
    <dgm:cxn modelId="{CA59D73E-C802-40FB-8AC0-98233E2ABB3A}" srcId="{B2AE4D16-BC17-4A05-9FBC-CD70BD7EFA8C}" destId="{ED01BEF9-F8DE-49BD-AC19-403CE5081254}" srcOrd="1" destOrd="0" parTransId="{8472969C-8638-42B4-AB43-1D44FBBD6B3F}" sibTransId="{A923EA83-BC82-4490-A72F-A4D3B4BF1B46}"/>
    <dgm:cxn modelId="{4B7E6C9B-7C86-4114-9C04-B356A62C835C}" type="presOf" srcId="{8853AAA5-1300-48E1-9F08-2B1929B2408D}" destId="{F9ABCBCC-B8A6-4E50-887A-0A99959CA2C7}" srcOrd="0" destOrd="0" presId="urn:diagrams.loki3.com/BracketList+Icon"/>
    <dgm:cxn modelId="{CC420F50-08CD-4556-8789-7E1D997F1E16}" type="presOf" srcId="{4C0437A6-A940-428B-BAA1-ED06EF2E3D37}" destId="{89D62290-2748-4DD8-BB52-E4DA5EAF180A}" srcOrd="0" destOrd="0" presId="urn:diagrams.loki3.com/BracketList+Icon"/>
    <dgm:cxn modelId="{A058A0EB-045D-4E75-A28F-4F9A6043BBE5}" srcId="{B2AE4D16-BC17-4A05-9FBC-CD70BD7EFA8C}" destId="{8DFB50AF-E5D1-436A-AB2E-BA9029BB9F98}" srcOrd="0" destOrd="0" parTransId="{033FA24D-BBF2-4A53-A388-BACAF391434C}" sibTransId="{700F69A2-34EB-4898-ACD4-F1D7D557533A}"/>
    <dgm:cxn modelId="{B3ACAB49-1E8D-4B87-AF76-01BC6EFD8D5E}" type="presOf" srcId="{B2AE4D16-BC17-4A05-9FBC-CD70BD7EFA8C}" destId="{28F46AA0-9633-4097-B099-42753EEE8DB0}" srcOrd="0" destOrd="0" presId="urn:diagrams.loki3.com/BracketList+Icon"/>
    <dgm:cxn modelId="{152CAC64-C843-4336-BD71-B94FEB0BE9E6}" srcId="{4C0437A6-A940-428B-BAA1-ED06EF2E3D37}" destId="{6E379930-79D2-4BEE-AC10-E77A45BEB9CF}" srcOrd="0" destOrd="0" parTransId="{1C0D41FA-37AA-4904-93F3-09FD940043A5}" sibTransId="{7383F73D-9B92-47B8-BBCF-6F902EFE7FC8}"/>
    <dgm:cxn modelId="{D8E4A93D-3F44-49B2-958B-996FDC96DD64}" srcId="{4C0437A6-A940-428B-BAA1-ED06EF2E3D37}" destId="{B2AE4D16-BC17-4A05-9FBC-CD70BD7EFA8C}" srcOrd="1" destOrd="0" parTransId="{E9511096-FA6E-4075-A142-289C5C5CD20E}" sibTransId="{A29307B6-789F-4A45-8F50-BCC104605339}"/>
    <dgm:cxn modelId="{CCCF7042-B5E3-4B3C-ABBD-78A5EB391835}" srcId="{6E379930-79D2-4BEE-AC10-E77A45BEB9CF}" destId="{8853AAA5-1300-48E1-9F08-2B1929B2408D}" srcOrd="0" destOrd="0" parTransId="{3B5D3318-FFEC-4243-A58A-7C1B7FAAAC37}" sibTransId="{01BE6538-5284-434A-8C67-5231735A6634}"/>
    <dgm:cxn modelId="{DBAC9894-7229-436A-BECE-14E8684B16CB}" type="presOf" srcId="{ED01BEF9-F8DE-49BD-AC19-403CE5081254}" destId="{38850DEE-53FE-468B-A42C-8D0DA5118AEF}" srcOrd="0" destOrd="1" presId="urn:diagrams.loki3.com/BracketList+Icon"/>
    <dgm:cxn modelId="{CC1DE4EE-EC15-47A4-8298-CB8682F96C2E}" type="presOf" srcId="{6E379930-79D2-4BEE-AC10-E77A45BEB9CF}" destId="{F20420D7-76E0-4B49-BFF4-062D3A9946F8}" srcOrd="0" destOrd="0" presId="urn:diagrams.loki3.com/BracketList+Icon"/>
    <dgm:cxn modelId="{ED75C023-9BD3-4B4C-BD8E-703DDE2C22FC}" type="presOf" srcId="{DC443500-87D0-4711-B66E-8BA49792AD13}" destId="{F9ABCBCC-B8A6-4E50-887A-0A99959CA2C7}" srcOrd="0" destOrd="1" presId="urn:diagrams.loki3.com/BracketList+Icon"/>
    <dgm:cxn modelId="{4E350090-904F-4DC4-9D5E-CBD7DA40F94A}" type="presOf" srcId="{8DFB50AF-E5D1-436A-AB2E-BA9029BB9F98}" destId="{38850DEE-53FE-468B-A42C-8D0DA5118AEF}" srcOrd="0" destOrd="0" presId="urn:diagrams.loki3.com/BracketList+Icon"/>
    <dgm:cxn modelId="{0154D839-FFAF-469B-8A53-A8463CEA2B12}" type="presOf" srcId="{5E22F8FD-C070-448C-891F-C7B630E02727}" destId="{F9ABCBCC-B8A6-4E50-887A-0A99959CA2C7}" srcOrd="0" destOrd="2" presId="urn:diagrams.loki3.com/BracketList+Icon"/>
    <dgm:cxn modelId="{A2C8D4D3-4480-4B5D-AC6A-66CA9A20FB8A}" type="presParOf" srcId="{89D62290-2748-4DD8-BB52-E4DA5EAF180A}" destId="{A3240A90-110F-4029-97BF-E07929D390B5}" srcOrd="0" destOrd="0" presId="urn:diagrams.loki3.com/BracketList+Icon"/>
    <dgm:cxn modelId="{42D7E4F8-FB04-49E4-97DC-5A17F736C088}" type="presParOf" srcId="{A3240A90-110F-4029-97BF-E07929D390B5}" destId="{F20420D7-76E0-4B49-BFF4-062D3A9946F8}" srcOrd="0" destOrd="0" presId="urn:diagrams.loki3.com/BracketList+Icon"/>
    <dgm:cxn modelId="{0A55B901-69FE-45B4-A96A-26065A319D93}" type="presParOf" srcId="{A3240A90-110F-4029-97BF-E07929D390B5}" destId="{63858B06-E48B-45A5-9911-59E5468C8835}" srcOrd="1" destOrd="0" presId="urn:diagrams.loki3.com/BracketList+Icon"/>
    <dgm:cxn modelId="{04F5BF79-9B1B-44FA-8155-10648795ED18}" type="presParOf" srcId="{A3240A90-110F-4029-97BF-E07929D390B5}" destId="{EBCD99E0-1B88-4E99-A827-6627BDFBF6C0}" srcOrd="2" destOrd="0" presId="urn:diagrams.loki3.com/BracketList+Icon"/>
    <dgm:cxn modelId="{3C0F4555-E08E-433B-BAC3-79FBD126CB9C}" type="presParOf" srcId="{A3240A90-110F-4029-97BF-E07929D390B5}" destId="{F9ABCBCC-B8A6-4E50-887A-0A99959CA2C7}" srcOrd="3" destOrd="0" presId="urn:diagrams.loki3.com/BracketList+Icon"/>
    <dgm:cxn modelId="{09732F33-B376-4DA5-B363-44A25BB46494}" type="presParOf" srcId="{89D62290-2748-4DD8-BB52-E4DA5EAF180A}" destId="{1502FD3B-B83A-4C01-8EAC-DFC2E9FD39DE}" srcOrd="1" destOrd="0" presId="urn:diagrams.loki3.com/BracketList+Icon"/>
    <dgm:cxn modelId="{D346EDBE-AD27-4944-8F48-3413AE2D87E5}" type="presParOf" srcId="{89D62290-2748-4DD8-BB52-E4DA5EAF180A}" destId="{E5FF7D2A-479C-4672-AAB3-1519BA497756}" srcOrd="2" destOrd="0" presId="urn:diagrams.loki3.com/BracketList+Icon"/>
    <dgm:cxn modelId="{E7C3A776-99ED-4F00-86F9-0F13D8332E56}" type="presParOf" srcId="{E5FF7D2A-479C-4672-AAB3-1519BA497756}" destId="{28F46AA0-9633-4097-B099-42753EEE8DB0}" srcOrd="0" destOrd="0" presId="urn:diagrams.loki3.com/BracketList+Icon"/>
    <dgm:cxn modelId="{FABFF0C7-456E-4B0B-957A-F83E599E516A}" type="presParOf" srcId="{E5FF7D2A-479C-4672-AAB3-1519BA497756}" destId="{B29B5082-EFB4-4FB9-9072-27CA715398BA}" srcOrd="1" destOrd="0" presId="urn:diagrams.loki3.com/BracketList+Icon"/>
    <dgm:cxn modelId="{E33768DB-51D6-4BF5-8674-C2583F7654FA}" type="presParOf" srcId="{E5FF7D2A-479C-4672-AAB3-1519BA497756}" destId="{8152003E-FFAA-40EC-8FF8-17A5925717D9}" srcOrd="2" destOrd="0" presId="urn:diagrams.loki3.com/BracketList+Icon"/>
    <dgm:cxn modelId="{913F12ED-E7ED-412F-8B09-480CB0FC0387}" type="presParOf" srcId="{E5FF7D2A-479C-4672-AAB3-1519BA497756}" destId="{38850DEE-53FE-468B-A42C-8D0DA5118AEF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420D7-76E0-4B49-BFF4-062D3A9946F8}">
      <dsp:nvSpPr>
        <dsp:cNvPr id="0" name=""/>
        <dsp:cNvSpPr/>
      </dsp:nvSpPr>
      <dsp:spPr>
        <a:xfrm>
          <a:off x="4241" y="1878037"/>
          <a:ext cx="2169579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700" kern="1200" dirty="0" smtClean="0"/>
            <a:t>Спедитори</a:t>
          </a:r>
          <a:endParaRPr lang="en-GB" sz="2700" kern="1200" dirty="0"/>
        </a:p>
      </dsp:txBody>
      <dsp:txXfrm>
        <a:off x="4241" y="1878037"/>
        <a:ext cx="2169579" cy="534600"/>
      </dsp:txXfrm>
    </dsp:sp>
    <dsp:sp modelId="{63858B06-E48B-45A5-9911-59E5468C8835}">
      <dsp:nvSpPr>
        <dsp:cNvPr id="0" name=""/>
        <dsp:cNvSpPr/>
      </dsp:nvSpPr>
      <dsp:spPr>
        <a:xfrm>
          <a:off x="2173820" y="1009312"/>
          <a:ext cx="433915" cy="227205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BCBCC-B8A6-4E50-887A-0A99959CA2C7}">
      <dsp:nvSpPr>
        <dsp:cNvPr id="0" name=""/>
        <dsp:cNvSpPr/>
      </dsp:nvSpPr>
      <dsp:spPr>
        <a:xfrm>
          <a:off x="2781302" y="1009312"/>
          <a:ext cx="5901255" cy="227205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700" kern="1200" dirty="0" smtClean="0"/>
            <a:t>Интуитивен и лесен </a:t>
          </a:r>
          <a:r>
            <a:rPr lang="en-US" sz="2700" kern="1200" dirty="0" smtClean="0"/>
            <a:t>UI</a:t>
          </a:r>
          <a:r>
            <a:rPr lang="bg-BG" sz="2700" kern="1200" dirty="0" smtClean="0"/>
            <a:t> и </a:t>
          </a:r>
          <a:r>
            <a:rPr lang="en-US" sz="2700" kern="1200" dirty="0" smtClean="0"/>
            <a:t>UX</a:t>
          </a:r>
          <a:endParaRPr lang="en-GB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700" kern="1200" dirty="0" smtClean="0"/>
            <a:t>Лесно намиране на превозвач/сделка</a:t>
          </a:r>
          <a:endParaRPr lang="en-GB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700" kern="1200" dirty="0" smtClean="0"/>
            <a:t>Възможност за сваляне на информацията</a:t>
          </a:r>
          <a:endParaRPr lang="en-GB" sz="2700" kern="1200" dirty="0"/>
        </a:p>
      </dsp:txBody>
      <dsp:txXfrm>
        <a:off x="2781302" y="1009312"/>
        <a:ext cx="5901255" cy="2272050"/>
      </dsp:txXfrm>
    </dsp:sp>
    <dsp:sp modelId="{28F46AA0-9633-4097-B099-42753EEE8DB0}">
      <dsp:nvSpPr>
        <dsp:cNvPr id="0" name=""/>
        <dsp:cNvSpPr/>
      </dsp:nvSpPr>
      <dsp:spPr>
        <a:xfrm>
          <a:off x="4241" y="3812925"/>
          <a:ext cx="2169579" cy="53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68580" rIns="192024" bIns="6858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700" kern="1200" dirty="0" smtClean="0"/>
            <a:t>Превозвачи</a:t>
          </a:r>
          <a:endParaRPr lang="en-GB" sz="2700" kern="1200" dirty="0"/>
        </a:p>
      </dsp:txBody>
      <dsp:txXfrm>
        <a:off x="4241" y="3812925"/>
        <a:ext cx="2169579" cy="534600"/>
      </dsp:txXfrm>
    </dsp:sp>
    <dsp:sp modelId="{B29B5082-EFB4-4FB9-9072-27CA715398BA}">
      <dsp:nvSpPr>
        <dsp:cNvPr id="0" name=""/>
        <dsp:cNvSpPr/>
      </dsp:nvSpPr>
      <dsp:spPr>
        <a:xfrm>
          <a:off x="2173820" y="3378562"/>
          <a:ext cx="433915" cy="1403324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850DEE-53FE-468B-A42C-8D0DA5118AEF}">
      <dsp:nvSpPr>
        <dsp:cNvPr id="0" name=""/>
        <dsp:cNvSpPr/>
      </dsp:nvSpPr>
      <dsp:spPr>
        <a:xfrm>
          <a:off x="2781302" y="3378562"/>
          <a:ext cx="5901255" cy="140332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700" kern="1200" dirty="0" smtClean="0"/>
            <a:t>Безплатно мобилно приложение</a:t>
          </a:r>
          <a:endParaRPr lang="en-GB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700" kern="1200" dirty="0" smtClean="0"/>
            <a:t>Директно обявяване на свободно място в камиона</a:t>
          </a:r>
          <a:endParaRPr lang="en-GB" sz="2700" kern="1200" dirty="0"/>
        </a:p>
      </dsp:txBody>
      <dsp:txXfrm>
        <a:off x="2781302" y="3378562"/>
        <a:ext cx="5901255" cy="1403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7/16/2014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7/16/2014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5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6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6" Type="http://schemas.openxmlformats.org/officeDocument/2006/relationships/image" Target="../media/image32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42.png"/><Relationship Id="rId3" Type="http://schemas.microsoft.com/office/2007/relationships/hdphoto" Target="../media/hdphoto4.wdp"/><Relationship Id="rId7" Type="http://schemas.openxmlformats.org/officeDocument/2006/relationships/image" Target="../media/image37.jpeg"/><Relationship Id="rId12" Type="http://schemas.openxmlformats.org/officeDocument/2006/relationships/image" Target="../media/image4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11" Type="http://schemas.openxmlformats.org/officeDocument/2006/relationships/image" Target="../media/image40.jpeg"/><Relationship Id="rId5" Type="http://schemas.microsoft.com/office/2007/relationships/hdphoto" Target="../media/hdphoto5.wdp"/><Relationship Id="rId10" Type="http://schemas.openxmlformats.org/officeDocument/2006/relationships/image" Target="../media/image39.jpeg"/><Relationship Id="rId4" Type="http://schemas.openxmlformats.org/officeDocument/2006/relationships/image" Target="../media/image35.jpeg"/><Relationship Id="rId9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7.wdp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8.wdp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bg-BG" sz="4800" dirty="0" smtClean="0"/>
              <a:t>Бизнес умения за софтуерни инженери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700" y="3317080"/>
            <a:ext cx="8153400" cy="569120"/>
          </a:xfrm>
        </p:spPr>
        <p:txBody>
          <a:bodyPr/>
          <a:lstStyle/>
          <a:p>
            <a:r>
              <a:rPr lang="bg-BG" dirty="0" smtClean="0"/>
              <a:t>Бизнес план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7"/>
            <a:ext cx="3352800" cy="523220"/>
          </a:xfrm>
        </p:spPr>
        <p:txBody>
          <a:bodyPr/>
          <a:lstStyle/>
          <a:p>
            <a:r>
              <a:rPr lang="en-US" dirty="0" smtClean="0"/>
              <a:t>Team “</a:t>
            </a:r>
            <a:r>
              <a:rPr lang="en-US" dirty="0" err="1" smtClean="0"/>
              <a:t>Sazarec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8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12192"/>
            <a:ext cx="4686300" cy="1707152"/>
          </a:xfrm>
          <a:prstGeom prst="roundRect">
            <a:avLst>
              <a:gd name="adj" fmla="val 5456"/>
            </a:avLst>
          </a:prstGeom>
          <a:noFill/>
        </p:spPr>
      </p:pic>
      <p:pic>
        <p:nvPicPr>
          <p:cNvPr id="9" name="Picture 4" descr="C:\NAKOV\Telerik-Academy-Course-2009\Telerik-Academy-logo-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99" y="457200"/>
            <a:ext cx="3130885" cy="914400"/>
          </a:xfrm>
          <a:prstGeom prst="roundRect">
            <a:avLst>
              <a:gd name="adj" fmla="val 505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1602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25254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61174"/>
            <a:ext cx="7924800" cy="569120"/>
          </a:xfrm>
        </p:spPr>
        <p:txBody>
          <a:bodyPr/>
          <a:lstStyle/>
          <a:p>
            <a:r>
              <a:rPr lang="bg-BG" dirty="0" smtClean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8194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716054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732210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630454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bg-BG" sz="3800" dirty="0"/>
              <a:t>Работа с компютърни </a:t>
            </a:r>
            <a:r>
              <a:rPr lang="bg-BG" sz="3800" dirty="0" smtClean="0"/>
              <a:t>програми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Правила за работа с компютърни системи и </a:t>
            </a:r>
            <a:r>
              <a:rPr lang="bg-BG" dirty="0" smtClean="0"/>
              <a:t>програми</a:t>
            </a:r>
          </a:p>
          <a:p>
            <a:pPr lvl="2"/>
            <a:r>
              <a:rPr lang="bg-BG" dirty="0" smtClean="0"/>
              <a:t>Пускане </a:t>
            </a:r>
            <a:r>
              <a:rPr lang="bg-BG" dirty="0"/>
              <a:t>и </a:t>
            </a:r>
            <a:r>
              <a:rPr lang="bg-BG" dirty="0" smtClean="0"/>
              <a:t>спиране</a:t>
            </a:r>
          </a:p>
          <a:p>
            <a:pPr lvl="2"/>
            <a:r>
              <a:rPr lang="bg-BG" dirty="0" smtClean="0"/>
              <a:t>Диагностика</a:t>
            </a:r>
          </a:p>
          <a:p>
            <a:pPr lvl="2"/>
            <a:r>
              <a:rPr lang="bg-BG" dirty="0" smtClean="0"/>
              <a:t>Откриване </a:t>
            </a:r>
            <a:r>
              <a:rPr lang="bg-BG" dirty="0"/>
              <a:t>на </a:t>
            </a:r>
            <a:r>
              <a:rPr lang="bg-BG" dirty="0" smtClean="0"/>
              <a:t>проблеми</a:t>
            </a:r>
          </a:p>
          <a:p>
            <a:pPr lvl="2"/>
            <a:r>
              <a:rPr lang="bg-BG" dirty="0" smtClean="0"/>
              <a:t>Поддържане</a:t>
            </a:r>
          </a:p>
          <a:p>
            <a:pPr lvl="2"/>
            <a:r>
              <a:rPr lang="bg-BG" dirty="0" smtClean="0"/>
              <a:t>Тестване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3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2290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6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300" y="76200"/>
            <a:ext cx="7162800" cy="914400"/>
          </a:xfrm>
        </p:spPr>
        <p:txBody>
          <a:bodyPr/>
          <a:lstStyle/>
          <a:p>
            <a:r>
              <a:rPr lang="bg-BG" sz="3600" dirty="0"/>
              <a:t>Пренос на </a:t>
            </a:r>
            <a:r>
              <a:rPr lang="bg-BG" sz="3600" dirty="0" smtClean="0"/>
              <a:t>данни. Бройни системи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Средства на ИТ за пренос на данни (различни подходи и методи, физически среди и канали за пренос, предимства и недостатъци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единици за измерване на </a:t>
            </a:r>
            <a:r>
              <a:rPr lang="bg-BG" dirty="0" smtClean="0"/>
              <a:t>информация</a:t>
            </a:r>
          </a:p>
          <a:p>
            <a:pPr lvl="1"/>
            <a:r>
              <a:rPr lang="bg-BG" dirty="0" smtClean="0"/>
              <a:t>Основи </a:t>
            </a:r>
            <a:r>
              <a:rPr lang="bg-BG" dirty="0"/>
              <a:t>на двоичните </a:t>
            </a:r>
            <a:r>
              <a:rPr lang="bg-BG" dirty="0" smtClean="0"/>
              <a:t>пресмятания</a:t>
            </a:r>
          </a:p>
          <a:p>
            <a:pPr lvl="1"/>
            <a:r>
              <a:rPr lang="bg-BG" dirty="0" smtClean="0"/>
              <a:t>Изчисления </a:t>
            </a:r>
            <a:r>
              <a:rPr lang="bg-BG" dirty="0"/>
              <a:t>в различни бройни </a:t>
            </a:r>
            <a:r>
              <a:rPr lang="bg-BG" dirty="0" smtClean="0"/>
              <a:t>системи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3744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5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10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4800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2853430" y="35582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859146">
            <a:off x="2649591" y="9406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06843">
            <a:off x="6953016" y="35425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1" y="12039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6177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http://4.bp.blogspot.com/_8hjxEHOclQU/SF4koEojexI/AAAAAAAAAMY/fJ0gnSSNDEA/s400/300px-MacOS_original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5" y="2111022"/>
            <a:ext cx="122620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24750">
            <a:off x="4980513" y="10145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68474">
            <a:off x="1086765" y="22140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5218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88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80204">
            <a:off x="3709924" y="4961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6523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43247">
            <a:off x="7721198" y="21562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94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8" b="24613"/>
          <a:stretch/>
        </p:blipFill>
        <p:spPr bwMode="auto">
          <a:xfrm rot="21334579">
            <a:off x="478854" y="27498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274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Операционни системи – понятия, основни функции и задачи, видове. Потребителски интерфейс – понятия, видове. Графичен интерфейс – понятия, основни обекти, основни операции, организация, настройки. Файл – понятия, характеристики. Файлова система – понятия, видове, логическа и физическа организация, основни обекти и действия с тях. Потребители, процеси, многозадачност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8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bg-BG" dirty="0" smtClean="0"/>
              <a:t>Транспед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79"/>
            <a:ext cx="7924800" cy="569120"/>
          </a:xfrm>
        </p:spPr>
        <p:txBody>
          <a:bodyPr/>
          <a:lstStyle/>
          <a:p>
            <a:r>
              <a:rPr lang="en-US" dirty="0" smtClean="0"/>
              <a:t>Slogan!!!!!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66799"/>
            <a:ext cx="5897123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8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219201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Софтуерно инженерство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ru-RU" dirty="0" smtClean="0"/>
              <a:t>Основни </a:t>
            </a:r>
            <a:r>
              <a:rPr lang="ru-RU" dirty="0"/>
              <a:t>фази от изпълнението на проект – анализ, моделиране, проектиране, създаване на прототип, имплементация, проверка (тестване и осигуряване на качеството), подобряване и усъвършенстване, документиране, съпровождане. Методи за моделиране. UML. Оценка на достоверността от изпълнението на проект. Планиране и управление на проекти.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3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19458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Компресиране на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Компресиране и декомпресиране на данни. Кодиране без и със загуба. Кодиране с линейно предсказване. Алгоритми на Шенън-Фано и Хъфман. Аритметично кодиране. Речниково кодиране: LZ-77 и LZW. JPEG кодиране. Архивиращи програми – работа с </a:t>
            </a:r>
            <a:r>
              <a:rPr lang="en-US" dirty="0"/>
              <a:t>WinZIP</a:t>
            </a:r>
            <a:r>
              <a:rPr lang="bg-BG" dirty="0"/>
              <a:t> и </a:t>
            </a:r>
            <a:r>
              <a:rPr lang="en-US" dirty="0"/>
              <a:t>WinRAR</a:t>
            </a:r>
            <a:r>
              <a:rPr lang="bg-BG" dirty="0"/>
              <a:t>. Създаване и принцип на действие на саморазархивиращи се и инсталационни архиви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6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2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800" dirty="0" smtClean="0"/>
              <a:t>Проблемът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80 млн.т. товари</a:t>
            </a:r>
          </a:p>
          <a:p>
            <a:r>
              <a:rPr lang="bg-BG" dirty="0" smtClean="0"/>
              <a:t>8 хиляди спедитори</a:t>
            </a:r>
          </a:p>
          <a:p>
            <a:r>
              <a:rPr lang="bg-BG" dirty="0" smtClean="0"/>
              <a:t>Трудна връзка между превозвач и клиент</a:t>
            </a:r>
          </a:p>
          <a:p>
            <a:r>
              <a:rPr lang="bg-BG" dirty="0" smtClean="0"/>
              <a:t>Голямо количество незапълнени транспортни курсове</a:t>
            </a:r>
            <a:endParaRPr lang="bg-BG" dirty="0" smtClean="0"/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8" t="17763" r="-11528" b="-17763"/>
          <a:stretch/>
        </p:blipFill>
        <p:spPr>
          <a:xfrm>
            <a:off x="4724399" y="3657600"/>
            <a:ext cx="4843453" cy="34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5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22530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927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7511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8000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Компютърна обработка на </a:t>
            </a:r>
            <a:r>
              <a:rPr lang="bg-BG" dirty="0" smtClean="0"/>
              <a:t>текстове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файлови формати (</a:t>
            </a:r>
            <a:r>
              <a:rPr lang="en-US" dirty="0"/>
              <a:t>TXT</a:t>
            </a:r>
            <a:r>
              <a:rPr lang="bg-BG" dirty="0"/>
              <a:t>, </a:t>
            </a:r>
            <a:r>
              <a:rPr lang="en-US" dirty="0"/>
              <a:t>DOC</a:t>
            </a:r>
            <a:r>
              <a:rPr lang="bg-BG" dirty="0"/>
              <a:t>, </a:t>
            </a:r>
            <a:r>
              <a:rPr lang="en-US" dirty="0"/>
              <a:t>DOCX, RTF</a:t>
            </a:r>
            <a:r>
              <a:rPr lang="bg-BG" dirty="0"/>
              <a:t>), </a:t>
            </a:r>
            <a:r>
              <a:rPr lang="bg-BG" dirty="0" smtClean="0"/>
              <a:t>конвертиране</a:t>
            </a:r>
          </a:p>
          <a:p>
            <a:pPr lvl="1"/>
            <a:r>
              <a:rPr lang="bg-BG" dirty="0" smtClean="0"/>
              <a:t>Начини </a:t>
            </a:r>
            <a:r>
              <a:rPr lang="bg-BG" dirty="0"/>
              <a:t>за кодиране на текстова информация (кодиращи таблици и стандарти </a:t>
            </a:r>
            <a:r>
              <a:rPr lang="en-US" dirty="0"/>
              <a:t>Unicode</a:t>
            </a:r>
            <a:r>
              <a:rPr lang="bg-BG" dirty="0"/>
              <a:t>, </a:t>
            </a:r>
            <a:r>
              <a:rPr lang="en-US" dirty="0"/>
              <a:t>Windows-1251, </a:t>
            </a:r>
            <a:r>
              <a:rPr lang="bg-BG" dirty="0"/>
              <a:t>ASCII</a:t>
            </a:r>
            <a:r>
              <a:rPr lang="bg-BG" dirty="0" smtClean="0"/>
              <a:t>)</a:t>
            </a:r>
          </a:p>
          <a:p>
            <a:pPr lvl="1"/>
            <a:r>
              <a:rPr lang="bg-BG" dirty="0" smtClean="0"/>
              <a:t>Проблеми </a:t>
            </a:r>
            <a:r>
              <a:rPr lang="bg-BG" dirty="0"/>
              <a:t>при гарантиране на </a:t>
            </a:r>
            <a:r>
              <a:rPr lang="bg-BG" dirty="0" smtClean="0"/>
              <a:t>многоезичност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9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Текстообработка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 lvl="1">
              <a:lnSpc>
                <a:spcPts val="3600"/>
              </a:lnSpc>
            </a:pPr>
            <a:r>
              <a:rPr lang="bg-BG" sz="2800" dirty="0"/>
              <a:t>Основни компоненти от текстовото оформление (абзаци: подравняване, разстояния между редовете и абзаците, текст: шрифтове, разстояния между буквите, оцветяване, размер на шрифта, ефекти</a:t>
            </a:r>
            <a:r>
              <a:rPr lang="bg-BG" sz="2800" dirty="0" smtClean="0"/>
              <a:t>). Стандарти </a:t>
            </a:r>
            <a:r>
              <a:rPr lang="bg-BG" sz="2800" dirty="0"/>
              <a:t>за оформление на текстове. Работа със стилове. Вмъкване на символи и изображения. Вмъкване на таблици. Оформяне на таблици, редове/колони, клетки. Вмъкване на текстови полета. Изчертаване на фигури. Оформяне (форматиране) на страница: рамка, фон. Вмъкване на нова страница, на секция, номериране, съдържание.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9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2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667" y="4419601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26629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914400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71784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3975">
            <a:off x="6770073" y="568181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533401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0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Компютърна графика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Компютърна графика. </a:t>
            </a:r>
            <a:r>
              <a:rPr lang="bg-BG" sz="2800" dirty="0" smtClean="0"/>
              <a:t>Графични файлови формати (</a:t>
            </a:r>
            <a:r>
              <a:rPr lang="en-US" sz="2800" dirty="0"/>
              <a:t>JPG</a:t>
            </a:r>
            <a:r>
              <a:rPr lang="bg-BG" sz="2800" dirty="0"/>
              <a:t>, </a:t>
            </a:r>
            <a:r>
              <a:rPr lang="en-US" sz="2800" dirty="0"/>
              <a:t>GIF</a:t>
            </a:r>
            <a:r>
              <a:rPr lang="bg-BG" sz="2800" dirty="0"/>
              <a:t>, </a:t>
            </a:r>
            <a:r>
              <a:rPr lang="en-US" sz="2800" dirty="0"/>
              <a:t>PNG, TIFF</a:t>
            </a:r>
            <a:r>
              <a:rPr lang="bg-BG" sz="2800" dirty="0"/>
              <a:t>, </a:t>
            </a:r>
            <a:r>
              <a:rPr lang="en-US" sz="2800" dirty="0"/>
              <a:t>EPS</a:t>
            </a:r>
            <a:r>
              <a:rPr lang="bg-BG" sz="2800" dirty="0"/>
              <a:t>, </a:t>
            </a:r>
            <a:r>
              <a:rPr lang="en-US" sz="2800" dirty="0"/>
              <a:t>PSD</a:t>
            </a:r>
            <a:r>
              <a:rPr lang="bg-BG" sz="2800" dirty="0"/>
              <a:t>, </a:t>
            </a:r>
            <a:r>
              <a:rPr lang="en-US" sz="2800" dirty="0"/>
              <a:t>AI</a:t>
            </a:r>
            <a:r>
              <a:rPr lang="bg-BG" sz="2800" dirty="0"/>
              <a:t>, </a:t>
            </a:r>
            <a:r>
              <a:rPr lang="en-US" sz="2800" dirty="0"/>
              <a:t>CDR</a:t>
            </a:r>
            <a:r>
              <a:rPr lang="bg-BG" sz="2800" dirty="0"/>
              <a:t>). Компресиране на изображенията. Векторни и графични изображения. Конвертиране на графични формати. Приложения (създаване на графични изображения, анализ и разпознаване на изображения, компютърно изкуство). Графични редактори за изображения. Филтри и ефекти. Цветови гами: RGB, CMYK, </a:t>
            </a:r>
            <a:r>
              <a:rPr lang="en-US" sz="2800" dirty="0"/>
              <a:t>Panton</a:t>
            </a:r>
            <a:r>
              <a:rPr lang="bg-BG" sz="2800" dirty="0"/>
              <a:t>, 16-битови цветове</a:t>
            </a:r>
            <a:r>
              <a:rPr lang="bg-BG" sz="280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790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8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1728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10324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5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77990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47758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0196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0197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0441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99419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1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Решение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 marL="266700" indent="0">
              <a:buNone/>
              <a:tabLst>
                <a:tab pos="0" algn="l"/>
              </a:tabLst>
            </a:pPr>
            <a:r>
              <a:rPr lang="en-US" sz="3600" u="sng" dirty="0" smtClean="0"/>
              <a:t>T</a:t>
            </a:r>
            <a:r>
              <a:rPr lang="bg-BG" sz="3600" u="sng" dirty="0" smtClean="0"/>
              <a:t>ранспед:</a:t>
            </a:r>
          </a:p>
          <a:p>
            <a:pPr marL="614363" lvl="1" indent="546100"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bg-BG" dirty="0" smtClean="0"/>
              <a:t>Мултриплатформено приложение за превозвачи и спедитори</a:t>
            </a:r>
          </a:p>
          <a:p>
            <a:pPr marL="614363" lvl="1" indent="546100"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bg-BG" dirty="0" smtClean="0"/>
              <a:t>База данни за превозвачи и спедитори</a:t>
            </a:r>
          </a:p>
          <a:p>
            <a:pPr marL="614363" lvl="1" indent="546100"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bg-BG" dirty="0" smtClean="0"/>
              <a:t>Безплатно мобилно приложение за превозвачите</a:t>
            </a:r>
            <a:endParaRPr lang="bg-BG" dirty="0"/>
          </a:p>
          <a:p>
            <a:pPr marL="614363" lvl="1" indent="546100" defTabSz="355600"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bg-BG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0" b="100000" l="0" r="100000">
                        <a14:foregroundMark x1="90333" y1="30800" x2="90333" y2="30800"/>
                        <a14:foregroundMark x1="88333" y1="26000" x2="88333" y2="26000"/>
                        <a14:foregroundMark x1="97000" y1="41200" x2="97000" y2="41200"/>
                        <a14:foregroundMark x1="98333" y1="41600" x2="98333" y2="41600"/>
                        <a14:foregroundMark x1="5000" y1="42800" x2="5000" y2="42800"/>
                        <a14:foregroundMark x1="11000" y1="80000" x2="11000" y2="80000"/>
                        <a14:backgroundMark x1="59667" y1="82800" x2="59667" y2="82800"/>
                        <a14:backgroundMark x1="84667" y1="86800" x2="84667" y2="86800"/>
                        <a14:backgroundMark x1="91333" y1="69200" x2="91333" y2="69200"/>
                        <a14:backgroundMark x1="59000" y1="75200" x2="59000" y2="75200"/>
                        <a14:backgroundMark x1="6333" y1="58000" x2="6333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4695825"/>
            <a:ext cx="2857500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191000"/>
            <a:ext cx="33337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Бази от данни. Системи за управление на бази от данни. Логическа и физическа организация. Модели на </a:t>
            </a:r>
            <a:r>
              <a:rPr lang="bg-BG" dirty="0" smtClean="0"/>
              <a:t>данните</a:t>
            </a:r>
          </a:p>
          <a:p>
            <a:pPr lvl="1"/>
            <a:r>
              <a:rPr lang="bg-BG" dirty="0" smtClean="0"/>
              <a:t>Релационни </a:t>
            </a:r>
            <a:r>
              <a:rPr lang="bg-BG" dirty="0"/>
              <a:t>бази от данни. Таблици и релации. Обекти </a:t>
            </a:r>
            <a:r>
              <a:rPr lang="bg-BG" dirty="0" smtClean="0"/>
              <a:t>в </a:t>
            </a:r>
            <a:r>
              <a:rPr lang="bg-BG" dirty="0"/>
              <a:t>базите от данни. Типове </a:t>
            </a:r>
            <a:r>
              <a:rPr lang="bg-BG" dirty="0" smtClean="0"/>
              <a:t>данни</a:t>
            </a:r>
          </a:p>
          <a:p>
            <a:pPr lvl="1"/>
            <a:r>
              <a:rPr lang="bg-BG" dirty="0" smtClean="0"/>
              <a:t>Език </a:t>
            </a:r>
            <a:r>
              <a:rPr lang="en-US" dirty="0"/>
              <a:t>SQL.</a:t>
            </a:r>
            <a:r>
              <a:rPr lang="bg-BG" dirty="0"/>
              <a:t> Видове </a:t>
            </a:r>
            <a:r>
              <a:rPr lang="en-US" dirty="0"/>
              <a:t>SQL </a:t>
            </a:r>
            <a:r>
              <a:rPr lang="bg-BG" dirty="0"/>
              <a:t>команди и </a:t>
            </a:r>
            <a:r>
              <a:rPr lang="bg-BG" dirty="0" smtClean="0"/>
              <a:t>заявки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65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32770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85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Информационни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sz="2800" dirty="0"/>
              <a:t>Информационни системи. Класифициране (за управление на организация – ERP, за управление на производство, за връзки с клиенти и доставчици – CRM, за отчети, анализи и прогнози – </a:t>
            </a:r>
            <a:r>
              <a:rPr lang="en-US" sz="2800" dirty="0"/>
              <a:t>BI, </a:t>
            </a:r>
            <a:r>
              <a:rPr lang="bg-BG" sz="2800" dirty="0"/>
              <a:t>за решаване на конкретни проблеми, ...). Жизнен цикъл (основни етапи в създаването и използването). Основни функции и задачи. Системни архитектури – двуслойна (клиент/сървър), трислойна, </a:t>
            </a:r>
            <a:r>
              <a:rPr lang="bg-BG" sz="2800" dirty="0" err="1"/>
              <a:t>N-слойна</a:t>
            </a:r>
            <a:r>
              <a:rPr lang="bg-BG" sz="2800" dirty="0"/>
              <a:t> (разпределена), </a:t>
            </a:r>
            <a:r>
              <a:rPr lang="en-US" sz="2800" dirty="0"/>
              <a:t>cloud computing</a:t>
            </a:r>
            <a:r>
              <a:rPr lang="bg-BG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13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1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2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</a:t>
            </a:r>
            <a:r>
              <a:rPr lang="bg-BG" smtClean="0"/>
              <a:t>и асиметрични </a:t>
            </a:r>
            <a:r>
              <a:rPr lang="bg-BG" dirty="0" smtClean="0"/>
              <a:t>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33794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8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bg-BG" dirty="0"/>
              <a:t>Сигурност и защита на информацията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ts val="3700"/>
              </a:lnSpc>
            </a:pPr>
            <a:r>
              <a:rPr lang="bg-BG" dirty="0"/>
              <a:t>Сигурност и защита на информацията. Методи и алгоритми за кодиране: симетрични криптографски алгоритми – DES, 3DES; асиметрични криптографски алгоритми (с публичен и частен ключ) – RSA, DSA. Криптографски хеширащи алгоритми – SHA-1, MD5. Електронен подпис. Инфраструктура на публичния ключ (</a:t>
            </a:r>
            <a:r>
              <a:rPr lang="en-US" dirty="0"/>
              <a:t>PKI). </a:t>
            </a:r>
            <a:r>
              <a:rPr lang="bg-BG" dirty="0"/>
              <a:t>Цифрови сертификати</a:t>
            </a:r>
            <a:r>
              <a:rPr lang="bg-BG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7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Бизнес модел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 smtClean="0"/>
              <a:t>Бизнес модел - </a:t>
            </a:r>
            <a:r>
              <a:rPr lang="en-US" sz="2800" dirty="0" smtClean="0"/>
              <a:t>SaaS</a:t>
            </a:r>
          </a:p>
          <a:p>
            <a:pPr lvl="1"/>
            <a:r>
              <a:rPr lang="bg-BG" sz="2600" dirty="0" smtClean="0"/>
              <a:t>Без скъпо струващ хардуер при клиента </a:t>
            </a:r>
          </a:p>
          <a:p>
            <a:pPr lvl="1"/>
            <a:r>
              <a:rPr lang="bg-BG" sz="2600" dirty="0" smtClean="0"/>
              <a:t>Без скъпо струващ софтуер при клиента </a:t>
            </a:r>
          </a:p>
          <a:p>
            <a:pPr lvl="1"/>
            <a:r>
              <a:rPr lang="bg-BG" sz="2600" dirty="0" smtClean="0"/>
              <a:t>Без да се налага директна поддръжка при клиента</a:t>
            </a:r>
          </a:p>
          <a:p>
            <a:r>
              <a:rPr lang="bg-BG" sz="2800" dirty="0" smtClean="0"/>
              <a:t>Кой е клиента?</a:t>
            </a:r>
          </a:p>
          <a:p>
            <a:pPr lvl="1"/>
            <a:r>
              <a:rPr lang="bg-BG" sz="2600" dirty="0" smtClean="0"/>
              <a:t>Спедиторските фирми</a:t>
            </a:r>
          </a:p>
          <a:p>
            <a:r>
              <a:rPr lang="bg-BG" sz="2800" dirty="0" smtClean="0"/>
              <a:t>Как ще се продава?</a:t>
            </a:r>
          </a:p>
          <a:p>
            <a:pPr lvl="1"/>
            <a:r>
              <a:rPr lang="bg-BG" sz="2600" dirty="0" smtClean="0"/>
              <a:t>Месечни абонаменти планове</a:t>
            </a:r>
          </a:p>
          <a:p>
            <a:pPr lvl="1"/>
            <a:endParaRPr lang="bg-BG" sz="2600" dirty="0"/>
          </a:p>
          <a:p>
            <a:pPr lvl="1"/>
            <a:endParaRPr lang="bg-BG" sz="2600" dirty="0" smtClean="0"/>
          </a:p>
          <a:p>
            <a:pPr lvl="1"/>
            <a:endParaRPr lang="bg-BG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2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35842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Презентационни системи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Презентиране на информация чрез средствата на информационните технологии. Компютърна презентация – слайд, ефекти, бележки, цветова схема, </a:t>
            </a:r>
            <a:r>
              <a:rPr lang="bg-BG" dirty="0" smtClean="0"/>
              <a:t>шаблони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Дизайн </a:t>
            </a:r>
            <a:r>
              <a:rPr lang="bg-BG" dirty="0"/>
              <a:t>на презентационни материали – използване на цветове, текст, изображения, звук, анимация и </a:t>
            </a:r>
            <a:r>
              <a:rPr lang="bg-BG" dirty="0" smtClean="0"/>
              <a:t>видео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Софтуер </a:t>
            </a:r>
            <a:r>
              <a:rPr lang="bg-BG" dirty="0"/>
              <a:t>за презентации (презентационни системи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54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28725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43124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36866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505200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825219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578802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400857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Мултимедия. Технологии за създаване на мултимедийни приложения. Софтуерни средства за създаване на мултимедийни продукти. Генериране на анимация и филми (вмъкване и обработка на изображения, звук, текст). Компресия на мултимедийни файлове. Конвертиране на мултимедийни файлови формати. Софтуер за възпроизвеждане на мултимедийни продукти, анимация и филми.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8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38914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„Секретният сос“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526880"/>
            <a:ext cx="7924800" cy="569120"/>
          </a:xfrm>
        </p:spPr>
        <p:txBody>
          <a:bodyPr/>
          <a:lstStyle/>
          <a:p>
            <a:r>
              <a:rPr lang="bg-BG" dirty="0" smtClean="0"/>
              <a:t>Защо сме по-добри от конкуренцията?</a:t>
            </a:r>
            <a:endParaRPr lang="en-US" dirty="0"/>
          </a:p>
        </p:txBody>
      </p:sp>
      <p:pic>
        <p:nvPicPr>
          <p:cNvPr id="5122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0668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7843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8464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7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Компютърни мрежи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Компютърни мрежи. Архитектура на OSI модела. Мрежови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Локални </a:t>
            </a:r>
            <a:r>
              <a:rPr lang="bg-BG" dirty="0"/>
              <a:t>мрежи – понятия, видове според организацията на управление, топология, основни стандарти, хардуерни </a:t>
            </a:r>
            <a:r>
              <a:rPr lang="bg-BG" dirty="0" smtClean="0"/>
              <a:t>компоненти</a:t>
            </a:r>
          </a:p>
          <a:p>
            <a:pPr lvl="1"/>
            <a:r>
              <a:rPr lang="bg-BG" dirty="0" smtClean="0"/>
              <a:t>Глобални </a:t>
            </a:r>
            <a:r>
              <a:rPr lang="bg-BG" dirty="0"/>
              <a:t>компютърни мрежи – понятия, начини на свързване, адреси, основни услуги. Потребители и достъп до </a:t>
            </a:r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64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41986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Устройство на Интернет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Интернет – същност, технически и </a:t>
            </a:r>
            <a:r>
              <a:rPr lang="bg-BG" noProof="1" smtClean="0"/>
              <a:t>техноло-гични</a:t>
            </a:r>
            <a:r>
              <a:rPr lang="bg-BG" dirty="0" smtClean="0"/>
              <a:t> </a:t>
            </a:r>
            <a:r>
              <a:rPr lang="bg-BG" dirty="0"/>
              <a:t>аспекти. Клиент-сървър </a:t>
            </a:r>
            <a:r>
              <a:rPr lang="bg-BG" dirty="0" smtClean="0"/>
              <a:t>архитектура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услуги и протоколи – HTTP, FTP, POP3, </a:t>
            </a:r>
            <a:r>
              <a:rPr lang="bg-BG" dirty="0" smtClean="0"/>
              <a:t>SMTP</a:t>
            </a:r>
          </a:p>
          <a:p>
            <a:pPr lvl="1"/>
            <a:r>
              <a:rPr lang="bg-BG" dirty="0" smtClean="0"/>
              <a:t>Видове </a:t>
            </a:r>
            <a:r>
              <a:rPr lang="bg-BG" dirty="0"/>
              <a:t>достъп до Интернет – </a:t>
            </a:r>
            <a:r>
              <a:rPr lang="en-US" dirty="0"/>
              <a:t>dial-up, ISDN, LAN, DSL/ADSL, </a:t>
            </a:r>
            <a:r>
              <a:rPr lang="en-US" dirty="0" smtClean="0"/>
              <a:t>Wi-Fi</a:t>
            </a:r>
            <a:endParaRPr lang="bg-BG" dirty="0" smtClean="0"/>
          </a:p>
          <a:p>
            <a:pPr lvl="1"/>
            <a:r>
              <a:rPr lang="bg-BG" dirty="0" smtClean="0"/>
              <a:t>Адреси </a:t>
            </a:r>
            <a:r>
              <a:rPr lang="bg-BG" dirty="0"/>
              <a:t>в интернет – IP адреси, DNS услуги, домейни от първо ниво.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51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3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2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52396">
            <a:off x="3976856" y="3440126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244622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180394">
            <a:off x="813307" y="3136428"/>
            <a:ext cx="3452190" cy="3061130"/>
            <a:chOff x="838200" y="2805288"/>
            <a:chExt cx="3539067" cy="3519312"/>
          </a:xfrm>
        </p:grpSpPr>
        <p:pic>
          <p:nvPicPr>
            <p:cNvPr id="46082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084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086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915220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Електронна комуникация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Електронна </a:t>
            </a:r>
            <a:r>
              <a:rPr lang="bg-BG" dirty="0" smtClean="0"/>
              <a:t>комуникация</a:t>
            </a:r>
          </a:p>
          <a:p>
            <a:pPr lvl="1"/>
            <a:r>
              <a:rPr lang="bg-BG" dirty="0" smtClean="0"/>
              <a:t>Електронна </a:t>
            </a:r>
            <a:r>
              <a:rPr lang="bg-BG" dirty="0"/>
              <a:t>поща – </a:t>
            </a:r>
            <a:r>
              <a:rPr lang="en-US" dirty="0"/>
              <a:t>e-mail</a:t>
            </a:r>
            <a:r>
              <a:rPr lang="bg-BG" dirty="0"/>
              <a:t> клиенти и уеб базирани </a:t>
            </a:r>
            <a:r>
              <a:rPr lang="bg-BG" dirty="0" smtClean="0"/>
              <a:t>интерфейси и протоколи</a:t>
            </a:r>
          </a:p>
          <a:p>
            <a:pPr lvl="1"/>
            <a:r>
              <a:rPr lang="bg-BG" dirty="0" smtClean="0"/>
              <a:t>Разговори </a:t>
            </a:r>
            <a:r>
              <a:rPr lang="bg-BG" dirty="0"/>
              <a:t>в реално време – </a:t>
            </a:r>
            <a:r>
              <a:rPr lang="en-US" dirty="0"/>
              <a:t>IRC, ICQ, Skype</a:t>
            </a:r>
            <a:r>
              <a:rPr lang="bg-BG" dirty="0"/>
              <a:t>, </a:t>
            </a:r>
            <a:r>
              <a:rPr lang="en-US" dirty="0"/>
              <a:t>MSN Messenger, Yahoo Messenger</a:t>
            </a:r>
            <a:r>
              <a:rPr lang="bg-BG" dirty="0"/>
              <a:t> – принципи на действие и </a:t>
            </a:r>
            <a:r>
              <a:rPr lang="bg-BG" dirty="0" smtClean="0"/>
              <a:t>протоколи</a:t>
            </a:r>
          </a:p>
          <a:p>
            <a:pPr lvl="1"/>
            <a:r>
              <a:rPr lang="bg-BG" dirty="0" smtClean="0"/>
              <a:t>Социални мрежи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07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 smtClean="0"/>
              <a:t>Секретният сос</a:t>
            </a:r>
            <a:endParaRPr lang="bg-BG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350851"/>
              </p:ext>
            </p:extLst>
          </p:nvPr>
        </p:nvGraphicFramePr>
        <p:xfrm>
          <a:off x="228600" y="914400"/>
          <a:ext cx="86868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48130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Глобална информационна система </a:t>
            </a:r>
            <a:r>
              <a:rPr lang="en-US" dirty="0"/>
              <a:t>World Wide Web</a:t>
            </a:r>
            <a:r>
              <a:rPr lang="bg-BG" dirty="0"/>
              <a:t> (</a:t>
            </a:r>
            <a:r>
              <a:rPr lang="en-US" dirty="0"/>
              <a:t>WWW</a:t>
            </a:r>
            <a:r>
              <a:rPr lang="bg-BG" dirty="0"/>
              <a:t>) – същност и </a:t>
            </a:r>
            <a:r>
              <a:rPr lang="bg-BG" dirty="0" smtClean="0"/>
              <a:t>функциониране</a:t>
            </a:r>
          </a:p>
          <a:p>
            <a:pPr lvl="1"/>
            <a:r>
              <a:rPr lang="bg-BG" dirty="0" smtClean="0"/>
              <a:t>Уеб сървъри и уеб браузъри</a:t>
            </a:r>
            <a:r>
              <a:rPr lang="bg-BG" dirty="0"/>
              <a:t>. Протокол </a:t>
            </a:r>
            <a:r>
              <a:rPr lang="en-US" dirty="0"/>
              <a:t>HTTP</a:t>
            </a:r>
            <a:r>
              <a:rPr lang="bg-BG" dirty="0"/>
              <a:t>, методи </a:t>
            </a:r>
            <a:r>
              <a:rPr lang="en-US" dirty="0"/>
              <a:t>GET </a:t>
            </a:r>
            <a:r>
              <a:rPr lang="bg-BG" dirty="0"/>
              <a:t>и </a:t>
            </a:r>
            <a:r>
              <a:rPr lang="en-US" dirty="0"/>
              <a:t>POST</a:t>
            </a:r>
            <a:r>
              <a:rPr lang="bg-BG" dirty="0"/>
              <a:t>. Хиперлинк технология</a:t>
            </a:r>
            <a:r>
              <a:rPr lang="en-US" dirty="0"/>
              <a:t> (</a:t>
            </a:r>
            <a:r>
              <a:rPr lang="bg-BG" dirty="0"/>
              <a:t>Интернет препратки</a:t>
            </a:r>
            <a:r>
              <a:rPr lang="bg-BG" dirty="0" smtClean="0"/>
              <a:t>)</a:t>
            </a:r>
          </a:p>
          <a:p>
            <a:pPr lvl="1"/>
            <a:r>
              <a:rPr lang="en-US" dirty="0" smtClean="0"/>
              <a:t>Web</a:t>
            </a:r>
            <a:r>
              <a:rPr lang="bg-BG" dirty="0" smtClean="0"/>
              <a:t> </a:t>
            </a:r>
            <a:r>
              <a:rPr lang="bg-BG" dirty="0"/>
              <a:t>страница – същност, предназначение, URL адрес и </a:t>
            </a:r>
            <a:r>
              <a:rPr lang="bg-BG" dirty="0" smtClean="0"/>
              <a:t>елементи</a:t>
            </a:r>
          </a:p>
          <a:p>
            <a:pPr lvl="1"/>
            <a:r>
              <a:rPr lang="bg-BG" dirty="0" smtClean="0"/>
              <a:t>Хостинг </a:t>
            </a:r>
            <a:r>
              <a:rPr lang="bg-BG" dirty="0"/>
              <a:t>на уеб </a:t>
            </a:r>
            <a:r>
              <a:rPr lang="bg-BG" dirty="0" smtClean="0"/>
              <a:t>сайтове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5120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5654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dirty="0"/>
              <a:t>Проектиране, дизайн, разработване и тестване на уеб </a:t>
            </a:r>
            <a:r>
              <a:rPr lang="bg-BG" dirty="0" smtClean="0"/>
              <a:t>сайтове</a:t>
            </a:r>
          </a:p>
          <a:p>
            <a:pPr lvl="1"/>
            <a:r>
              <a:rPr lang="bg-BG" dirty="0" smtClean="0"/>
              <a:t>Основни </a:t>
            </a:r>
            <a:r>
              <a:rPr lang="bg-BG" dirty="0"/>
              <a:t>HTML тагове: вмъкване на форматиран текст, изображения, връзки (препратки), </a:t>
            </a:r>
            <a:r>
              <a:rPr lang="bg-BG" dirty="0" smtClean="0"/>
              <a:t>таблици</a:t>
            </a:r>
          </a:p>
          <a:p>
            <a:pPr lvl="1"/>
            <a:r>
              <a:rPr lang="bg-BG" dirty="0" smtClean="0"/>
              <a:t>Език </a:t>
            </a:r>
            <a:r>
              <a:rPr lang="bg-BG" dirty="0"/>
              <a:t>за стилизиране на уеб сайтове </a:t>
            </a:r>
            <a:r>
              <a:rPr lang="en-US" dirty="0" smtClean="0"/>
              <a:t>CSS</a:t>
            </a:r>
            <a:endParaRPr lang="bg-BG" dirty="0" smtClean="0"/>
          </a:p>
          <a:p>
            <a:pPr lvl="1"/>
            <a:r>
              <a:rPr lang="bg-BG" dirty="0"/>
              <a:t>Подравняване на съдържанието в уеб </a:t>
            </a:r>
            <a:r>
              <a:rPr lang="bg-BG" dirty="0" smtClean="0"/>
              <a:t>страница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Уеб дизайн, </a:t>
            </a:r>
            <a:r>
              <a:rPr lang="en-US" dirty="0"/>
              <a:t>HTML, </a:t>
            </a:r>
            <a:r>
              <a:rPr lang="en-US" dirty="0" smtClean="0"/>
              <a:t>CSS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Характеристики на страница (фон, цвят, изображения, подравняване, заглавия на страници, кодировка на страници, </a:t>
            </a:r>
            <a:r>
              <a:rPr lang="en-US" dirty="0"/>
              <a:t>meta</a:t>
            </a:r>
            <a:r>
              <a:rPr lang="bg-BG" dirty="0"/>
              <a:t> тагове), параграфи, шрифтове, цветове, вмъкване на </a:t>
            </a:r>
            <a:r>
              <a:rPr lang="bg-BG" dirty="0" smtClean="0"/>
              <a:t>изображения</a:t>
            </a:r>
          </a:p>
          <a:p>
            <a:pPr lvl="1"/>
            <a:r>
              <a:rPr lang="bg-BG" dirty="0" smtClean="0"/>
              <a:t>Превръщане </a:t>
            </a:r>
            <a:r>
              <a:rPr lang="bg-BG" dirty="0"/>
              <a:t>на уеб дизайн (картинка) към уеб сайт. Системи за управление на </a:t>
            </a:r>
            <a:r>
              <a:rPr lang="bg-BG" dirty="0" smtClean="0"/>
              <a:t>съдържание</a:t>
            </a:r>
          </a:p>
          <a:p>
            <a:pPr lvl="1"/>
            <a:r>
              <a:rPr lang="bg-BG" dirty="0" smtClean="0"/>
              <a:t>Рамки </a:t>
            </a:r>
            <a:r>
              <a:rPr lang="bg-BG" dirty="0"/>
              <a:t>(</a:t>
            </a:r>
            <a:r>
              <a:rPr lang="en-US" dirty="0"/>
              <a:t>frames</a:t>
            </a:r>
            <a:r>
              <a:rPr lang="bg-BG" dirty="0"/>
              <a:t>). Навигация: прехвърляне на управлението в рамки (</a:t>
            </a:r>
            <a:r>
              <a:rPr lang="en-US" dirty="0"/>
              <a:t>frames</a:t>
            </a:r>
            <a:r>
              <a:rPr lang="bg-BG" dirty="0" smtClean="0"/>
              <a:t>)</a:t>
            </a:r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5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977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733800"/>
            <a:ext cx="79248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760120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5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209800"/>
            <a:ext cx="990600" cy="990601"/>
          </a:xfrm>
          <a:prstGeom prst="rect">
            <a:avLst/>
          </a:prstGeom>
          <a:noFill/>
        </p:spPr>
      </p:pic>
      <p:pic>
        <p:nvPicPr>
          <p:cNvPr id="7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510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8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886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70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sz="3000" dirty="0" smtClean="0"/>
              <a:t>Въпросите от този раздел по конспект обхващат следните области:</a:t>
            </a:r>
          </a:p>
          <a:p>
            <a:pPr lvl="1"/>
            <a:r>
              <a:rPr lang="bg-BG" sz="2800" dirty="0"/>
              <a:t>Скриптови езици за програмиране в </a:t>
            </a:r>
            <a:r>
              <a:rPr lang="bg-BG" sz="2800" dirty="0" smtClean="0"/>
              <a:t>Интернет: </a:t>
            </a:r>
            <a:r>
              <a:rPr lang="en-US" sz="2800" dirty="0"/>
              <a:t>JavaScript</a:t>
            </a:r>
            <a:r>
              <a:rPr lang="bg-BG" sz="2800" dirty="0"/>
              <a:t>, </a:t>
            </a:r>
            <a:r>
              <a:rPr lang="en-US" sz="2800" dirty="0"/>
              <a:t>Perl</a:t>
            </a:r>
            <a:r>
              <a:rPr lang="bg-BG" sz="2800" dirty="0"/>
              <a:t>, </a:t>
            </a:r>
            <a:r>
              <a:rPr lang="en-US" sz="2800" dirty="0"/>
              <a:t>VBScript</a:t>
            </a:r>
            <a:r>
              <a:rPr lang="bg-BG" sz="2800" dirty="0"/>
              <a:t>. Общи сведения за </a:t>
            </a:r>
            <a:r>
              <a:rPr lang="en-US" sz="2800" dirty="0"/>
              <a:t>JavaScript</a:t>
            </a:r>
            <a:r>
              <a:rPr lang="bg-BG" sz="2800" dirty="0"/>
              <a:t>. Типове данни. Променливи. Оператор за присвояване. Операции и изрази. Условен оператор. Оператори за цикъл. Функции в </a:t>
            </a:r>
            <a:r>
              <a:rPr lang="en-US" sz="2800" dirty="0"/>
              <a:t>JavaScript</a:t>
            </a:r>
            <a:r>
              <a:rPr lang="bg-BG" sz="2800" dirty="0"/>
              <a:t>. Обекти в </a:t>
            </a:r>
            <a:r>
              <a:rPr lang="en-US" sz="2800" dirty="0"/>
              <a:t>JavaScript</a:t>
            </a:r>
            <a:r>
              <a:rPr lang="bg-BG" sz="2800" dirty="0"/>
              <a:t>. Масиви. Класове </a:t>
            </a:r>
            <a:r>
              <a:rPr lang="en-US" sz="2800" dirty="0"/>
              <a:t>Date, Math</a:t>
            </a:r>
            <a:r>
              <a:rPr lang="bg-BG" sz="2800" dirty="0"/>
              <a:t>. Обекти</a:t>
            </a:r>
            <a:r>
              <a:rPr lang="en-US" sz="2800" dirty="0"/>
              <a:t> document, window, navigator.</a:t>
            </a:r>
            <a:r>
              <a:rPr lang="bg-BG" sz="2800" dirty="0"/>
              <a:t> Събития в </a:t>
            </a:r>
            <a:r>
              <a:rPr lang="en-US" sz="2800" dirty="0"/>
              <a:t>JavaScript</a:t>
            </a:r>
            <a:r>
              <a:rPr lang="bg-BG" sz="2800" dirty="0"/>
              <a:t>. Обектен модел </a:t>
            </a:r>
            <a:r>
              <a:rPr lang="en-US" sz="2800" dirty="0"/>
              <a:t>DOM</a:t>
            </a:r>
            <a:r>
              <a:rPr lang="bg-BG" sz="2800" dirty="0"/>
              <a:t> и манипулация с </a:t>
            </a:r>
            <a:r>
              <a:rPr lang="en-US" sz="2800" dirty="0"/>
              <a:t>JavaScript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17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300" y="217417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bg-BG" sz="3600" dirty="0" smtClean="0"/>
              <a:t>Академия на Телерик за ученици</a:t>
            </a:r>
            <a:endParaRPr lang="bg-BG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/>
              <a:t>Въпроси</a:t>
            </a: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6400800"/>
            <a:ext cx="352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5598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en-US" dirty="0" smtClean="0"/>
              <a:t>…</a:t>
            </a:r>
            <a:endParaRPr lang="bg-BG" dirty="0" smtClean="0"/>
          </a:p>
          <a:p>
            <a:pPr lvl="1"/>
            <a:r>
              <a:rPr lang="bg-BG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bg-BG" dirty="0"/>
              <a:t>Информация</a:t>
            </a:r>
            <a:r>
              <a:rPr lang="bg-BG" dirty="0" smtClean="0"/>
              <a:t>:</a:t>
            </a:r>
            <a:endParaRPr lang="en-US" dirty="0" smtClean="0"/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</a:p>
          <a:p>
            <a:pPr lvl="1"/>
            <a:r>
              <a:rPr lang="en-US" sz="2800" dirty="0" smtClean="0"/>
              <a:t>…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5394</TotalTime>
  <Words>2188</Words>
  <Application>Microsoft Office PowerPoint</Application>
  <PresentationFormat>On-screen Show (4:3)</PresentationFormat>
  <Paragraphs>559</Paragraphs>
  <Slides>84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Telerik Academy</vt:lpstr>
      <vt:lpstr>Бизнес умения за софтуерни инженери</vt:lpstr>
      <vt:lpstr>Транспед</vt:lpstr>
      <vt:lpstr>Проблемът</vt:lpstr>
      <vt:lpstr>Решение</vt:lpstr>
      <vt:lpstr>Бизнес модел</vt:lpstr>
      <vt:lpstr>„Секретният сос“</vt:lpstr>
      <vt:lpstr>Секретният сос</vt:lpstr>
      <vt:lpstr>Въпрос</vt:lpstr>
      <vt:lpstr>Отговор</vt:lpstr>
      <vt:lpstr>Работа с компютърни системи и програми</vt:lpstr>
      <vt:lpstr>Работа с компютърни програми</vt:lpstr>
      <vt:lpstr>Въпрос</vt:lpstr>
      <vt:lpstr>Отговор</vt:lpstr>
      <vt:lpstr>Пренос на данни и бройни системи</vt:lpstr>
      <vt:lpstr>Пренос на данни. Бройни системи</vt:lpstr>
      <vt:lpstr>Въпрос</vt:lpstr>
      <vt:lpstr>Отговор</vt:lpstr>
      <vt:lpstr>Операционни системи</vt:lpstr>
      <vt:lpstr>Операционни системи</vt:lpstr>
      <vt:lpstr>Въпрос</vt:lpstr>
      <vt:lpstr>Отговор</vt:lpstr>
      <vt:lpstr>Софтуерно инженерство</vt:lpstr>
      <vt:lpstr>Софтуерно инженерство</vt:lpstr>
      <vt:lpstr>Въпрос</vt:lpstr>
      <vt:lpstr>Отговор</vt:lpstr>
      <vt:lpstr>Компресиране на данни</vt:lpstr>
      <vt:lpstr>Компресиране на данни</vt:lpstr>
      <vt:lpstr>Въпрос</vt:lpstr>
      <vt:lpstr>Отговор</vt:lpstr>
      <vt:lpstr>Текстообработка</vt:lpstr>
      <vt:lpstr>Текстообработка</vt:lpstr>
      <vt:lpstr>Текстообработка (2)</vt:lpstr>
      <vt:lpstr>Въпрос</vt:lpstr>
      <vt:lpstr>Отговор</vt:lpstr>
      <vt:lpstr>Компютърна графика</vt:lpstr>
      <vt:lpstr>Компютърна графика</vt:lpstr>
      <vt:lpstr>Въпрос</vt:lpstr>
      <vt:lpstr>Отговор</vt:lpstr>
      <vt:lpstr>Бази от данни</vt:lpstr>
      <vt:lpstr>Бази от данни</vt:lpstr>
      <vt:lpstr>Въпрос</vt:lpstr>
      <vt:lpstr>Отговор</vt:lpstr>
      <vt:lpstr>Информационни системи</vt:lpstr>
      <vt:lpstr>Информационни системи</vt:lpstr>
      <vt:lpstr>Въпрос</vt:lpstr>
      <vt:lpstr>Отговор</vt:lpstr>
      <vt:lpstr>Сигурност и защита на информацията</vt:lpstr>
      <vt:lpstr>Сигурност и защита на информацията</vt:lpstr>
      <vt:lpstr>Въпрос</vt:lpstr>
      <vt:lpstr>Отговор</vt:lpstr>
      <vt:lpstr>Презентационни системи</vt:lpstr>
      <vt:lpstr>Презентационни системи</vt:lpstr>
      <vt:lpstr>Въпрос</vt:lpstr>
      <vt:lpstr>Отговор</vt:lpstr>
      <vt:lpstr>Мултимедия</vt:lpstr>
      <vt:lpstr>Мултимедия</vt:lpstr>
      <vt:lpstr>Въпрос</vt:lpstr>
      <vt:lpstr>Отговор</vt:lpstr>
      <vt:lpstr>Компютърни мрежи</vt:lpstr>
      <vt:lpstr>Компютърни мрежи</vt:lpstr>
      <vt:lpstr>Въпрос</vt:lpstr>
      <vt:lpstr>Отговор</vt:lpstr>
      <vt:lpstr>Устройство на Интернет</vt:lpstr>
      <vt:lpstr>Устройство на Интернет</vt:lpstr>
      <vt:lpstr>Въпрос</vt:lpstr>
      <vt:lpstr>Отговор</vt:lpstr>
      <vt:lpstr>Електронна комуникация</vt:lpstr>
      <vt:lpstr>Електронна комуникация</vt:lpstr>
      <vt:lpstr>Въпрос</vt:lpstr>
      <vt:lpstr>Отговор</vt:lpstr>
      <vt:lpstr>World Wide Web (WWW)</vt:lpstr>
      <vt:lpstr>World Wide Web (WWW)</vt:lpstr>
      <vt:lpstr>Въпрос</vt:lpstr>
      <vt:lpstr>Отговор</vt:lpstr>
      <vt:lpstr>Уеб дизайн, HTML, CSS</vt:lpstr>
      <vt:lpstr>Уеб дизайн, HTML, CSS</vt:lpstr>
      <vt:lpstr>Уеб дизайн, HTML, CSS (2)</vt:lpstr>
      <vt:lpstr>Въпрос</vt:lpstr>
      <vt:lpstr>Отговор</vt:lpstr>
      <vt:lpstr>JavaScript</vt:lpstr>
      <vt:lpstr>JavaScript</vt:lpstr>
      <vt:lpstr>Въпрос</vt:lpstr>
      <vt:lpstr>Отговор</vt:lpstr>
      <vt:lpstr>Академия на Телерик за ученици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user</cp:lastModifiedBy>
  <cp:revision>562</cp:revision>
  <dcterms:created xsi:type="dcterms:W3CDTF">2007-12-08T16:03:35Z</dcterms:created>
  <dcterms:modified xsi:type="dcterms:W3CDTF">2014-07-16T11:54:08Z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